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7"/>
  </p:notesMasterIdLst>
  <p:sldIdLst>
    <p:sldId id="256" r:id="rId6"/>
    <p:sldId id="363" r:id="rId7"/>
    <p:sldId id="257" r:id="rId8"/>
    <p:sldId id="267" r:id="rId9"/>
    <p:sldId id="354" r:id="rId10"/>
    <p:sldId id="358" r:id="rId11"/>
    <p:sldId id="357" r:id="rId12"/>
    <p:sldId id="362" r:id="rId13"/>
    <p:sldId id="364" r:id="rId14"/>
    <p:sldId id="365" r:id="rId15"/>
    <p:sldId id="366" r:id="rId16"/>
    <p:sldId id="368" r:id="rId17"/>
    <p:sldId id="369" r:id="rId18"/>
    <p:sldId id="370" r:id="rId19"/>
    <p:sldId id="371" r:id="rId20"/>
    <p:sldId id="372" r:id="rId21"/>
    <p:sldId id="497" r:id="rId22"/>
    <p:sldId id="498" r:id="rId23"/>
    <p:sldId id="499" r:id="rId24"/>
    <p:sldId id="373" r:id="rId25"/>
    <p:sldId id="361" r:id="rId26"/>
  </p:sldIdLst>
  <p:sldSz cx="9144000" cy="5143500" type="screen16x9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1pPr>
    <a:lvl2pPr marL="0" marR="0" indent="408137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2pPr>
    <a:lvl3pPr marL="0" marR="0" indent="816273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3pPr>
    <a:lvl4pPr marL="0" marR="0" indent="1224409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4pPr>
    <a:lvl5pPr marL="0" marR="0" indent="1632547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5pPr>
    <a:lvl6pPr marL="0" marR="0" indent="2040683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6pPr>
    <a:lvl7pPr marL="0" marR="0" indent="2448821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7pPr>
    <a:lvl8pPr marL="0" marR="0" indent="2856957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8pPr>
    <a:lvl9pPr marL="0" marR="0" indent="3265094" algn="ctr" defTabSz="8162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Poppins Regular"/>
        <a:ea typeface="Poppins Regular"/>
        <a:cs typeface="Poppins Regular"/>
        <a:sym typeface="Poppins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988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4" pos="777" userDrawn="1">
          <p15:clr>
            <a:srgbClr val="A4A3A4"/>
          </p15:clr>
        </p15:guide>
        <p15:guide id="5" pos="5616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9"/>
    <a:srgbClr val="F0F1F1"/>
    <a:srgbClr val="000000"/>
    <a:srgbClr val="292F6D"/>
    <a:srgbClr val="EEEFF8"/>
    <a:srgbClr val="E4E5F4"/>
    <a:srgbClr val="39B4A0"/>
    <a:srgbClr val="E7F9F7"/>
    <a:srgbClr val="32BCAD"/>
    <a:srgbClr val="27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D98A9-D262-72F1-219A-BF26C1BEA815}" v="6" dt="2025-01-20T15:27:48.752"/>
  </p1510:revLst>
</p1510:revInfo>
</file>

<file path=ppt/tableStyles.xml><?xml version="1.0" encoding="utf-8"?>
<a:tblStyleLst xmlns:a="http://schemas.openxmlformats.org/drawingml/2006/main" def="{3B4B98B0-60AC-42C2-AFA5-B58CD77FA1E5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1" autoAdjust="0"/>
    <p:restoredTop sz="94580" autoAdjust="0"/>
  </p:normalViewPr>
  <p:slideViewPr>
    <p:cSldViewPr snapToGrid="0" snapToObjects="1">
      <p:cViewPr varScale="1">
        <p:scale>
          <a:sx n="86" d="100"/>
          <a:sy n="86" d="100"/>
        </p:scale>
        <p:origin x="162" y="84"/>
      </p:cViewPr>
      <p:guideLst>
        <p:guide orient="horz" pos="2988"/>
        <p:guide pos="2856"/>
        <p:guide pos="777"/>
        <p:guide pos="5616"/>
        <p:guide orient="horz"/>
        <p:guide pos="288"/>
      </p:guideLst>
    </p:cSldViewPr>
  </p:slideViewPr>
  <p:outlineViewPr>
    <p:cViewPr>
      <p:scale>
        <a:sx n="33" d="100"/>
        <a:sy n="33" d="100"/>
      </p:scale>
      <p:origin x="0" y="-17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Allison" userId="S::amanda.allison@avelecare.com::0127eadc-ba51-4699-94a2-39bda0f3271b" providerId="AD" clId="Web-{FF7F9D3F-1375-4FC6-A158-18CCFC3D2F4D}"/>
    <pc:docChg chg="modSld">
      <pc:chgData name="Amanda Allison" userId="S::amanda.allison@avelecare.com::0127eadc-ba51-4699-94a2-39bda0f3271b" providerId="AD" clId="Web-{FF7F9D3F-1375-4FC6-A158-18CCFC3D2F4D}" dt="2024-08-02T16:38:10.663" v="7" actId="20577"/>
      <pc:docMkLst>
        <pc:docMk/>
      </pc:docMkLst>
      <pc:sldChg chg="delSp delAnim">
        <pc:chgData name="Amanda Allison" userId="S::amanda.allison@avelecare.com::0127eadc-ba51-4699-94a2-39bda0f3271b" providerId="AD" clId="Web-{FF7F9D3F-1375-4FC6-A158-18CCFC3D2F4D}" dt="2024-08-02T16:37:43.709" v="0"/>
        <pc:sldMkLst>
          <pc:docMk/>
          <pc:sldMk cId="2892546225" sldId="361"/>
        </pc:sldMkLst>
        <pc:picChg chg="del">
          <ac:chgData name="Amanda Allison" userId="S::amanda.allison@avelecare.com::0127eadc-ba51-4699-94a2-39bda0f3271b" providerId="AD" clId="Web-{FF7F9D3F-1375-4FC6-A158-18CCFC3D2F4D}" dt="2024-08-02T16:37:43.709" v="0"/>
          <ac:picMkLst>
            <pc:docMk/>
            <pc:sldMk cId="2892546225" sldId="361"/>
            <ac:picMk id="4" creationId="{00000000-0000-0000-0000-000000000000}"/>
          </ac:picMkLst>
        </pc:picChg>
      </pc:sldChg>
      <pc:sldChg chg="modSp">
        <pc:chgData name="Amanda Allison" userId="S::amanda.allison@avelecare.com::0127eadc-ba51-4699-94a2-39bda0f3271b" providerId="AD" clId="Web-{FF7F9D3F-1375-4FC6-A158-18CCFC3D2F4D}" dt="2024-08-02T16:38:10.663" v="7" actId="20577"/>
        <pc:sldMkLst>
          <pc:docMk/>
          <pc:sldMk cId="2063633493" sldId="363"/>
        </pc:sldMkLst>
        <pc:spChg chg="mod">
          <ac:chgData name="Amanda Allison" userId="S::amanda.allison@avelecare.com::0127eadc-ba51-4699-94a2-39bda0f3271b" providerId="AD" clId="Web-{FF7F9D3F-1375-4FC6-A158-18CCFC3D2F4D}" dt="2024-08-02T16:38:10.663" v="7" actId="20577"/>
          <ac:spMkLst>
            <pc:docMk/>
            <pc:sldMk cId="2063633493" sldId="363"/>
            <ac:spMk id="2" creationId="{00000000-0000-0000-0000-000000000000}"/>
          </ac:spMkLst>
        </pc:spChg>
      </pc:sldChg>
    </pc:docChg>
  </pc:docChgLst>
  <pc:docChgLst>
    <pc:chgData name="Amanda Allison" userId="S::amanda.allison@avelecare.com::0127eadc-ba51-4699-94a2-39bda0f3271b" providerId="AD" clId="Web-{FE97BFEC-4821-B68A-4018-A0E9B9D4506A}"/>
    <pc:docChg chg="modSld">
      <pc:chgData name="Amanda Allison" userId="S::amanda.allison@avelecare.com::0127eadc-ba51-4699-94a2-39bda0f3271b" providerId="AD" clId="Web-{FE97BFEC-4821-B68A-4018-A0E9B9D4506A}" dt="2024-08-13T19:42:17.317" v="1" actId="20577"/>
      <pc:docMkLst>
        <pc:docMk/>
      </pc:docMkLst>
      <pc:sldChg chg="modSp">
        <pc:chgData name="Amanda Allison" userId="S::amanda.allison@avelecare.com::0127eadc-ba51-4699-94a2-39bda0f3271b" providerId="AD" clId="Web-{FE97BFEC-4821-B68A-4018-A0E9B9D4506A}" dt="2024-08-13T19:42:17.317" v="1" actId="20577"/>
        <pc:sldMkLst>
          <pc:docMk/>
          <pc:sldMk cId="2063633493" sldId="363"/>
        </pc:sldMkLst>
        <pc:spChg chg="mod">
          <ac:chgData name="Amanda Allison" userId="S::amanda.allison@avelecare.com::0127eadc-ba51-4699-94a2-39bda0f3271b" providerId="AD" clId="Web-{FE97BFEC-4821-B68A-4018-A0E9B9D4506A}" dt="2024-08-13T19:42:17.317" v="1" actId="20577"/>
          <ac:spMkLst>
            <pc:docMk/>
            <pc:sldMk cId="2063633493" sldId="363"/>
            <ac:spMk id="2" creationId="{00000000-0000-0000-0000-000000000000}"/>
          </ac:spMkLst>
        </pc:spChg>
      </pc:sldChg>
    </pc:docChg>
  </pc:docChgLst>
  <pc:docChgLst>
    <pc:chgData name="Amanda Allison" userId="S::amanda.allison@avelecare.com::0127eadc-ba51-4699-94a2-39bda0f3271b" providerId="AD" clId="Web-{4D2D98A9-D262-72F1-219A-BF26C1BEA815}"/>
    <pc:docChg chg="modSld">
      <pc:chgData name="Amanda Allison" userId="S::amanda.allison@avelecare.com::0127eadc-ba51-4699-94a2-39bda0f3271b" providerId="AD" clId="Web-{4D2D98A9-D262-72F1-219A-BF26C1BEA815}" dt="2025-01-20T15:27:48.752" v="3" actId="20577"/>
      <pc:docMkLst>
        <pc:docMk/>
      </pc:docMkLst>
      <pc:sldChg chg="modSp">
        <pc:chgData name="Amanda Allison" userId="S::amanda.allison@avelecare.com::0127eadc-ba51-4699-94a2-39bda0f3271b" providerId="AD" clId="Web-{4D2D98A9-D262-72F1-219A-BF26C1BEA815}" dt="2025-01-20T15:27:48.752" v="3" actId="20577"/>
        <pc:sldMkLst>
          <pc:docMk/>
          <pc:sldMk cId="0" sldId="256"/>
        </pc:sldMkLst>
        <pc:spChg chg="mod">
          <ac:chgData name="Amanda Allison" userId="S::amanda.allison@avelecare.com::0127eadc-ba51-4699-94a2-39bda0f3271b" providerId="AD" clId="Web-{4D2D98A9-D262-72F1-219A-BF26C1BEA815}" dt="2025-01-20T15:27:48.752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Amanda Allison" userId="S::amanda.allison@avelecare.com::0127eadc-ba51-4699-94a2-39bda0f3271b" providerId="AD" clId="Web-{4D2D98A9-D262-72F1-219A-BF26C1BEA815}" dt="2025-01-20T15:27:12.798" v="1" actId="20577"/>
        <pc:sldMkLst>
          <pc:docMk/>
          <pc:sldMk cId="2906752495" sldId="362"/>
        </pc:sldMkLst>
        <pc:spChg chg="mod">
          <ac:chgData name="Amanda Allison" userId="S::amanda.allison@avelecare.com::0127eadc-ba51-4699-94a2-39bda0f3271b" providerId="AD" clId="Web-{4D2D98A9-D262-72F1-219A-BF26C1BEA815}" dt="2025-01-20T15:27:12.798" v="1" actId="20577"/>
          <ac:spMkLst>
            <pc:docMk/>
            <pc:sldMk cId="2906752495" sldId="362"/>
            <ac:spMk id="2" creationId="{00000000-0000-0000-0000-000000000000}"/>
          </ac:spMkLst>
        </pc:spChg>
      </pc:sldChg>
    </pc:docChg>
  </pc:docChgLst>
  <pc:docChgLst>
    <pc:chgData name="Amanda Allison" userId="S::amanda.allison@avelecare.com::0127eadc-ba51-4699-94a2-39bda0f3271b" providerId="AD" clId="Web-{0262FAC0-14B6-3979-9495-2E7D3B41B6B7}"/>
    <pc:docChg chg="addSld delSld modSld">
      <pc:chgData name="Amanda Allison" userId="S::amanda.allison@avelecare.com::0127eadc-ba51-4699-94a2-39bda0f3271b" providerId="AD" clId="Web-{0262FAC0-14B6-3979-9495-2E7D3B41B6B7}" dt="2024-08-15T20:25:37.183" v="146" actId="20577"/>
      <pc:docMkLst>
        <pc:docMk/>
      </pc:docMkLst>
      <pc:sldChg chg="modSp new del">
        <pc:chgData name="Amanda Allison" userId="S::amanda.allison@avelecare.com::0127eadc-ba51-4699-94a2-39bda0f3271b" providerId="AD" clId="Web-{0262FAC0-14B6-3979-9495-2E7D3B41B6B7}" dt="2024-08-15T20:08:38.041" v="5"/>
        <pc:sldMkLst>
          <pc:docMk/>
          <pc:sldMk cId="3101062409" sldId="374"/>
        </pc:sldMkLst>
        <pc:spChg chg="mod">
          <ac:chgData name="Amanda Allison" userId="S::amanda.allison@avelecare.com::0127eadc-ba51-4699-94a2-39bda0f3271b" providerId="AD" clId="Web-{0262FAC0-14B6-3979-9495-2E7D3B41B6B7}" dt="2024-08-15T20:07:58.368" v="3" actId="20577"/>
          <ac:spMkLst>
            <pc:docMk/>
            <pc:sldMk cId="3101062409" sldId="374"/>
            <ac:spMk id="3" creationId="{BFB9B37D-50D8-22B9-A69F-0FA9A7559407}"/>
          </ac:spMkLst>
        </pc:spChg>
      </pc:sldChg>
      <pc:sldChg chg="add">
        <pc:chgData name="Amanda Allison" userId="S::amanda.allison@avelecare.com::0127eadc-ba51-4699-94a2-39bda0f3271b" providerId="AD" clId="Web-{0262FAC0-14B6-3979-9495-2E7D3B41B6B7}" dt="2024-08-15T20:08:30.354" v="4"/>
        <pc:sldMkLst>
          <pc:docMk/>
          <pc:sldMk cId="1913371965" sldId="497"/>
        </pc:sldMkLst>
      </pc:sldChg>
      <pc:sldChg chg="add">
        <pc:chgData name="Amanda Allison" userId="S::amanda.allison@avelecare.com::0127eadc-ba51-4699-94a2-39bda0f3271b" providerId="AD" clId="Web-{0262FAC0-14B6-3979-9495-2E7D3B41B6B7}" dt="2024-08-15T20:09:03.995" v="6"/>
        <pc:sldMkLst>
          <pc:docMk/>
          <pc:sldMk cId="3934907572" sldId="498"/>
        </pc:sldMkLst>
      </pc:sldChg>
      <pc:sldChg chg="addSp delSp modSp add">
        <pc:chgData name="Amanda Allison" userId="S::amanda.allison@avelecare.com::0127eadc-ba51-4699-94a2-39bda0f3271b" providerId="AD" clId="Web-{0262FAC0-14B6-3979-9495-2E7D3B41B6B7}" dt="2024-08-15T20:25:37.183" v="146" actId="20577"/>
        <pc:sldMkLst>
          <pc:docMk/>
          <pc:sldMk cId="2304225899" sldId="499"/>
        </pc:sldMkLst>
        <pc:spChg chg="add del">
          <ac:chgData name="Amanda Allison" userId="S::amanda.allison@avelecare.com::0127eadc-ba51-4699-94a2-39bda0f3271b" providerId="AD" clId="Web-{0262FAC0-14B6-3979-9495-2E7D3B41B6B7}" dt="2024-08-15T20:10:59.999" v="12"/>
          <ac:spMkLst>
            <pc:docMk/>
            <pc:sldMk cId="2304225899" sldId="499"/>
            <ac:spMk id="6" creationId="{71730787-0406-49BE-9D53-4665B2E1E5B2}"/>
          </ac:spMkLst>
        </pc:spChg>
        <pc:spChg chg="add mod">
          <ac:chgData name="Amanda Allison" userId="S::amanda.allison@avelecare.com::0127eadc-ba51-4699-94a2-39bda0f3271b" providerId="AD" clId="Web-{0262FAC0-14B6-3979-9495-2E7D3B41B6B7}" dt="2024-08-15T20:25:37.183" v="146" actId="20577"/>
          <ac:spMkLst>
            <pc:docMk/>
            <pc:sldMk cId="2304225899" sldId="499"/>
            <ac:spMk id="7" creationId="{86F66356-41BC-3CF9-3113-7401F8C384E6}"/>
          </ac:spMkLst>
        </pc:spChg>
        <pc:picChg chg="add mod">
          <ac:chgData name="Amanda Allison" userId="S::amanda.allison@avelecare.com::0127eadc-ba51-4699-94a2-39bda0f3271b" providerId="AD" clId="Web-{0262FAC0-14B6-3979-9495-2E7D3B41B6B7}" dt="2024-08-15T20:10:48.780" v="10" actId="1076"/>
          <ac:picMkLst>
            <pc:docMk/>
            <pc:sldMk cId="2304225899" sldId="499"/>
            <ac:picMk id="5" creationId="{86D3A4D0-B417-A329-25F0-37107EF39C15}"/>
          </ac:picMkLst>
        </pc:picChg>
      </pc:sldChg>
      <pc:sldMasterChg chg="addSldLayout">
        <pc:chgData name="Amanda Allison" userId="S::amanda.allison@avelecare.com::0127eadc-ba51-4699-94a2-39bda0f3271b" providerId="AD" clId="Web-{0262FAC0-14B6-3979-9495-2E7D3B41B6B7}" dt="2024-08-15T20:09:34.965" v="7"/>
        <pc:sldMasterMkLst>
          <pc:docMk/>
          <pc:sldMasterMk cId="0" sldId="2147483648"/>
        </pc:sldMasterMkLst>
        <pc:sldLayoutChg chg="add">
          <pc:chgData name="Amanda Allison" userId="S::amanda.allison@avelecare.com::0127eadc-ba51-4699-94a2-39bda0f3271b" providerId="AD" clId="Web-{0262FAC0-14B6-3979-9495-2E7D3B41B6B7}" dt="2024-08-15T20:09:34.965" v="7"/>
          <pc:sldLayoutMkLst>
            <pc:docMk/>
            <pc:sldMasterMk cId="0" sldId="2147483648"/>
            <pc:sldLayoutMk cId="677840282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1173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16273" latinLnBrk="0">
      <a:defRPr sz="1100">
        <a:latin typeface="Century Gothic" panose="020B0502020202020204" pitchFamily="34" charset="0"/>
        <a:ea typeface="+mn-ea"/>
        <a:cs typeface="+mn-cs"/>
        <a:sym typeface="Calibri"/>
      </a:defRPr>
    </a:lvl1pPr>
    <a:lvl2pPr indent="228600" defTabSz="816273" latinLnBrk="0">
      <a:defRPr sz="1100">
        <a:latin typeface="+mn-lt"/>
        <a:ea typeface="+mn-ea"/>
        <a:cs typeface="+mn-cs"/>
        <a:sym typeface="Calibri"/>
      </a:defRPr>
    </a:lvl2pPr>
    <a:lvl3pPr indent="457200" defTabSz="816273" latinLnBrk="0">
      <a:defRPr sz="1100">
        <a:latin typeface="+mn-lt"/>
        <a:ea typeface="+mn-ea"/>
        <a:cs typeface="+mn-cs"/>
        <a:sym typeface="Calibri"/>
      </a:defRPr>
    </a:lvl3pPr>
    <a:lvl4pPr indent="685800" defTabSz="816273" latinLnBrk="0">
      <a:defRPr sz="1100">
        <a:latin typeface="+mn-lt"/>
        <a:ea typeface="+mn-ea"/>
        <a:cs typeface="+mn-cs"/>
        <a:sym typeface="Calibri"/>
      </a:defRPr>
    </a:lvl4pPr>
    <a:lvl5pPr indent="914400" defTabSz="816273" latinLnBrk="0">
      <a:defRPr sz="1100">
        <a:latin typeface="+mn-lt"/>
        <a:ea typeface="+mn-ea"/>
        <a:cs typeface="+mn-cs"/>
        <a:sym typeface="Calibri"/>
      </a:defRPr>
    </a:lvl5pPr>
    <a:lvl6pPr indent="1143000" defTabSz="816273" latinLnBrk="0">
      <a:defRPr sz="1100">
        <a:latin typeface="+mn-lt"/>
        <a:ea typeface="+mn-ea"/>
        <a:cs typeface="+mn-cs"/>
        <a:sym typeface="Calibri"/>
      </a:defRPr>
    </a:lvl6pPr>
    <a:lvl7pPr indent="1371600" defTabSz="816273" latinLnBrk="0">
      <a:defRPr sz="1100">
        <a:latin typeface="+mn-lt"/>
        <a:ea typeface="+mn-ea"/>
        <a:cs typeface="+mn-cs"/>
        <a:sym typeface="Calibri"/>
      </a:defRPr>
    </a:lvl7pPr>
    <a:lvl8pPr indent="1600200" defTabSz="816273" latinLnBrk="0">
      <a:defRPr sz="1100">
        <a:latin typeface="+mn-lt"/>
        <a:ea typeface="+mn-ea"/>
        <a:cs typeface="+mn-cs"/>
        <a:sym typeface="Calibri"/>
      </a:defRPr>
    </a:lvl8pPr>
    <a:lvl9pPr indent="1828800" defTabSz="816273" latinLnBrk="0">
      <a:defRPr sz="11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nit policies are NOT recommended by NASN and AAP</a:t>
            </a:r>
          </a:p>
          <a:p>
            <a:r>
              <a:rPr lang="en-US" dirty="0"/>
              <a:t>Gross factor-but</a:t>
            </a:r>
            <a:r>
              <a:rPr lang="en-US" baseline="0" dirty="0"/>
              <a:t> no disease are spread by 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</p:spPr>
        <p:txBody>
          <a:bodyPr lIns="93177" tIns="46589" rIns="93177" bIns="46589"/>
          <a:lstStyle/>
          <a:p>
            <a:pPr>
              <a:defRPr/>
            </a:pPr>
            <a:fld id="{138A11A5-0205-4922-90F9-B1E4F7650F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986151"/>
            <a:ext cx="6400800" cy="184239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200" b="1" i="0">
                <a:solidFill>
                  <a:srgbClr val="FFFFFF"/>
                </a:solidFill>
                <a:latin typeface="Century Gothic" panose="020B0502020202020204" pitchFamily="34" charset="0"/>
                <a:cs typeface="Poppins SemiBold" pitchFamily="2" charset="77"/>
              </a:defRPr>
            </a:lvl1pPr>
            <a:lvl2pPr marL="0" indent="4572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9144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3pPr>
            <a:lvl4pPr marL="0" indent="13716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4pPr>
            <a:lvl5pPr marL="0" indent="1828800" algn="ctr">
              <a:buSzTx/>
              <a:buFontTx/>
              <a:buNone/>
              <a:defRPr sz="3200" b="1" i="0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</a:defRPr>
            </a:lvl5pPr>
          </a:lstStyle>
          <a:p>
            <a:r>
              <a:rPr lang="en-US" dirty="0"/>
              <a:t>Title</a:t>
            </a:r>
            <a:endParaRPr dirty="0"/>
          </a:p>
        </p:txBody>
      </p:sp>
      <p:pic>
        <p:nvPicPr>
          <p:cNvPr id="13" name="Avel_eCare_Logo_Blue.pdf" descr="Avel_eCare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76" y="3364992"/>
            <a:ext cx="2392648" cy="101968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7A8CD3-8562-7249-BC04-F1582C9CA47A}"/>
              </a:ext>
            </a:extLst>
          </p:cNvPr>
          <p:cNvCxnSpPr>
            <a:cxnSpLocks/>
          </p:cNvCxnSpPr>
          <p:nvPr userDrawn="1"/>
        </p:nvCxnSpPr>
        <p:spPr>
          <a:xfrm>
            <a:off x="2682240" y="2828544"/>
            <a:ext cx="377952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D10DAAB8-70E9-438E-AEEE-11C975076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91886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2005" y="1931288"/>
            <a:ext cx="6400800" cy="122860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E3B83812-B30E-054D-A1EE-DB116A2A5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825D54-88D6-5F46-98EE-69C4CD0A5298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8041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2006" y="1927514"/>
            <a:ext cx="6400800" cy="123237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27DBBC57-6CDE-2342-9E17-B82653EC7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593C4-08D8-7E44-9C5F-6FB4EE180508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5213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2005" y="1939600"/>
            <a:ext cx="6400800" cy="122029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6E8EFF-8DD5-7140-841B-CB350DEE1CB8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FFF3A5F5-3639-D442-934A-A0CEE2B54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350190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585" y="1939600"/>
            <a:ext cx="6400800" cy="1220290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SzTx/>
              <a:buFontTx/>
              <a:buNone/>
              <a:defRPr sz="3200" b="1" i="0">
                <a:solidFill>
                  <a:schemeClr val="tx1"/>
                </a:solidFill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Section name</a:t>
            </a:r>
            <a:endParaRPr dirty="0"/>
          </a:p>
        </p:txBody>
      </p:sp>
      <p:pic>
        <p:nvPicPr>
          <p:cNvPr id="4" name="Avel_Logo_Blue.pdf" descr="Avel_Logo_Blue.pdf">
            <a:extLst>
              <a:ext uri="{FF2B5EF4-FFF2-40B4-BE49-F238E27FC236}">
                <a16:creationId xmlns:a16="http://schemas.microsoft.com/office/drawing/2014/main" id="{1C71F094-6BC9-694E-AA8A-F5CF8D834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956DD8-EBCE-3D44-BEC3-C389DC1A9377}"/>
              </a:ext>
            </a:extLst>
          </p:cNvPr>
          <p:cNvCxnSpPr>
            <a:cxnSpLocks/>
          </p:cNvCxnSpPr>
          <p:nvPr userDrawn="1"/>
        </p:nvCxnSpPr>
        <p:spPr>
          <a:xfrm>
            <a:off x="272005" y="3241964"/>
            <a:ext cx="185263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313643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Quo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71600" y="2175148"/>
            <a:ext cx="6400800" cy="793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99947">
              <a:spcBef>
                <a:spcPts val="0"/>
              </a:spcBef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Quote</a:t>
            </a:r>
          </a:p>
        </p:txBody>
      </p:sp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1F6ECF4D-4ACA-483B-AB3F-BCDE642EE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A4E7B-0671-400F-9B81-1A3F3C334CEC}"/>
              </a:ext>
            </a:extLst>
          </p:cNvPr>
          <p:cNvSpPr txBox="1"/>
          <p:nvPr userDrawn="1"/>
        </p:nvSpPr>
        <p:spPr>
          <a:xfrm>
            <a:off x="463692" y="1248312"/>
            <a:ext cx="965968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8162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600" b="0" i="0" u="none" strike="noStrike" cap="none" spc="0" normalizeH="0" baseline="0" dirty="0">
                <a:ln>
                  <a:noFill/>
                </a:ln>
                <a:solidFill>
                  <a:schemeClr val="tx1">
                    <a:alpha val="30000"/>
                  </a:schemeClr>
                </a:solidFill>
                <a:effectLst/>
                <a:uFillTx/>
                <a:latin typeface="Georgia" panose="02040502050405020303" pitchFamily="18" charset="0"/>
                <a:ea typeface="Poppins Regular"/>
                <a:cs typeface="Poppins Regular"/>
                <a:sym typeface="Poppins Regular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900591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or Block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0" y="0"/>
            <a:ext cx="3630350" cy="51371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l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 i="0" dirty="0">
              <a:latin typeface="+mj-lt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366712" y="511175"/>
            <a:ext cx="2913858" cy="1022350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rgbClr val="282B55"/>
                </a:solidFill>
                <a:latin typeface="+mj-lt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038FCF-C6D2-4296-B708-CDB05C9361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1629503"/>
            <a:ext cx="3732213" cy="2228851"/>
          </a:xfrm>
        </p:spPr>
        <p:txBody>
          <a:bodyPr anchor="t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DE60F1D-3039-45B0-82F3-B75E37521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3700" y="1629503"/>
            <a:ext cx="2886870" cy="2192337"/>
          </a:xfrm>
        </p:spPr>
        <p:txBody>
          <a:bodyPr anchor="t"/>
          <a:lstStyle>
            <a:lvl1pPr>
              <a:defRPr>
                <a:solidFill>
                  <a:srgbClr val="282B55"/>
                </a:solidFill>
              </a:defRPr>
            </a:lvl1pPr>
            <a:lvl2pPr>
              <a:defRPr>
                <a:solidFill>
                  <a:srgbClr val="282B55"/>
                </a:solidFill>
              </a:defRPr>
            </a:lvl2pPr>
            <a:lvl3pPr>
              <a:defRPr>
                <a:solidFill>
                  <a:srgbClr val="282B55"/>
                </a:solidFill>
              </a:defRPr>
            </a:lvl3pPr>
            <a:lvl4pPr>
              <a:defRPr>
                <a:solidFill>
                  <a:srgbClr val="282B55"/>
                </a:solidFill>
              </a:defRPr>
            </a:lvl4pPr>
            <a:lvl5pPr>
              <a:defRPr>
                <a:solidFill>
                  <a:srgbClr val="282B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Avel_Logo_Blue.pdf" descr="Avel_Logo_Blue.pdf">
            <a:extLst>
              <a:ext uri="{FF2B5EF4-FFF2-40B4-BE49-F238E27FC236}">
                <a16:creationId xmlns:a16="http://schemas.microsoft.com/office/drawing/2014/main" id="{2EE3EAC5-CB57-4215-B59C-32BB36AFD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0" y="0"/>
            <a:ext cx="3630350" cy="513715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l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 i="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366712" y="511175"/>
            <a:ext cx="2913858" cy="1022350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tx1"/>
                </a:solidFill>
                <a:latin typeface="+mj-lt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038FCF-C6D2-4296-B708-CDB05C9361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1629503"/>
            <a:ext cx="3732213" cy="2228851"/>
          </a:xfrm>
        </p:spPr>
        <p:txBody>
          <a:bodyPr anchor="t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DE60F1D-3039-45B0-82F3-B75E37521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3700" y="1629503"/>
            <a:ext cx="2886870" cy="219233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Avel_Logo_Blue.pdf" descr="Avel_Logo_Blue.pdf">
            <a:extLst>
              <a:ext uri="{FF2B5EF4-FFF2-40B4-BE49-F238E27FC236}">
                <a16:creationId xmlns:a16="http://schemas.microsoft.com/office/drawing/2014/main" id="{2EE3EAC5-CB57-4215-B59C-32BB36AFD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42429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Number Call Out + Text + color Blo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056B310-D6C9-4378-A0E5-D0B988865F4B}"/>
              </a:ext>
            </a:extLst>
          </p:cNvPr>
          <p:cNvSpPr/>
          <p:nvPr userDrawn="1"/>
        </p:nvSpPr>
        <p:spPr>
          <a:xfrm>
            <a:off x="0" y="1"/>
            <a:ext cx="3630350" cy="514350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l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93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F694CD6-F0CB-48D1-89CC-0D5BA81175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19524" y="1258235"/>
            <a:ext cx="4867275" cy="2627029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##%">
            <a:extLst>
              <a:ext uri="{FF2B5EF4-FFF2-40B4-BE49-F238E27FC236}">
                <a16:creationId xmlns:a16="http://schemas.microsoft.com/office/drawing/2014/main" id="{7411D7AF-3855-48AF-8B1B-486B7086773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199" y="1910029"/>
            <a:ext cx="2714625" cy="132343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r">
              <a:spcBef>
                <a:spcPts val="500"/>
              </a:spcBef>
              <a:buSzTx/>
              <a:buFontTx/>
              <a:buNone/>
              <a:defRPr sz="8800" b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26CB5-FEAB-476A-B43B-91EC1728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524" y="198304"/>
            <a:ext cx="4867275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6735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266700" y="206375"/>
            <a:ext cx="84201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7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622BD8-9A5E-415B-AFC8-846AFC4B3D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700" y="1282170"/>
            <a:ext cx="4029373" cy="3086101"/>
          </a:xfr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1400">
                <a:solidFill>
                  <a:schemeClr val="bg2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EDA43-2A38-4679-9B2E-1B259D83F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31656" y="1282700"/>
            <a:ext cx="3955143" cy="30861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72005" y="1150704"/>
            <a:ext cx="8229600" cy="3453795"/>
          </a:xfrm>
          <a:prstGeom prst="rect">
            <a:avLst/>
          </a:prstGeom>
        </p:spPr>
        <p:txBody>
          <a:bodyPr/>
          <a:lstStyle>
            <a:lvl1pPr marL="227013" marR="0" indent="-22701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1pPr>
            <a:lvl2pPr marL="461963" marR="0" indent="-2349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2pPr>
            <a:lvl3pPr marL="687388" marR="0" indent="-22542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3pPr>
            <a:lvl4pPr marL="914400" marR="0" indent="-22701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4pPr>
            <a:lvl5pPr marL="1141413" marR="0" indent="-22701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400" b="0" i="0" u="none" strike="noStrike" cap="none" spc="0" baseline="0" dirty="0">
                <a:solidFill>
                  <a:schemeClr val="bg2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5pPr>
            <a:lvl6pPr marL="2628900" indent="-342900" algn="l">
              <a:buFont typeface="Arial" panose="020B0604020202020204" pitchFamily="34" charset="0"/>
              <a:buChar char="•"/>
              <a:defRPr sz="1400">
                <a:latin typeface="+mn-lt"/>
              </a:defRPr>
            </a:lvl6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  <a:endParaRPr lang="en-US" dirty="0"/>
          </a:p>
        </p:txBody>
      </p:sp>
      <p:pic>
        <p:nvPicPr>
          <p:cNvPr id="84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866977-51D3-4F4C-8B98-149D056B4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5" y="198304"/>
            <a:ext cx="8229600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+ Text and sub text Whi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AA35192-0453-4E36-9C77-A883B1B00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8EC5FB-5760-4D83-8295-E5B8B741F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4"/>
            <a:ext cx="3762877" cy="1537646"/>
          </a:xfr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341313" indent="-16668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15938" indent="-1746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90563" indent="-1746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55663" indent="-1651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Avel_Logo_Blue.pdf" descr="Avel_Logo_Blue.pdf">
            <a:extLst>
              <a:ext uri="{FF2B5EF4-FFF2-40B4-BE49-F238E27FC236}">
                <a16:creationId xmlns:a16="http://schemas.microsoft.com/office/drawing/2014/main" id="{026E8280-56D9-094E-B70B-9584D040B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AD70330-3EC6-B84B-BE31-AAA32B652C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23676" y="3364419"/>
            <a:ext cx="3762877" cy="800158"/>
          </a:xfrm>
        </p:spPr>
        <p:txBody>
          <a:bodyPr/>
          <a:lstStyle>
            <a:lvl1pPr marL="171450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1pPr>
            <a:lvl2pPr marL="398463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2pPr>
            <a:lvl3pPr marL="633413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3pPr>
            <a:lvl4pPr marL="858837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4pPr>
            <a:lvl5pPr marL="1085850" marR="0" indent="-1714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en-US" sz="1400" b="0" i="0" u="none" strike="noStrike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Poppins Regular"/>
                <a:sym typeface="Poppins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8012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Left + Text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id="{B68F5166-6DED-4AE1-800E-33B461518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A4DA71-59C9-442B-B02D-91EDAAE2C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3"/>
            <a:ext cx="3762877" cy="21923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pic>
        <p:nvPicPr>
          <p:cNvPr id="155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+ Tex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AA35192-0453-4E36-9C77-A883B1B00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8EC5FB-5760-4D83-8295-E5B8B741F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3"/>
            <a:ext cx="3762877" cy="2192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Avel_Logo_Blue.pdf" descr="Avel_Logo_Blue.pdf">
            <a:extLst>
              <a:ext uri="{FF2B5EF4-FFF2-40B4-BE49-F238E27FC236}">
                <a16:creationId xmlns:a16="http://schemas.microsoft.com/office/drawing/2014/main" id="{026E8280-56D9-094E-B70B-9584D040B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98096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+ Text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63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39" rIns="91439"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dirty="0"/>
          </a:p>
        </p:txBody>
      </p:sp>
      <p:pic>
        <p:nvPicPr>
          <p:cNvPr id="7" name="Avel_Logo_Blue.pdf" descr="Avel_Logo_Blue.pdf">
            <a:extLst>
              <a:ext uri="{FF2B5EF4-FFF2-40B4-BE49-F238E27FC236}">
                <a16:creationId xmlns:a16="http://schemas.microsoft.com/office/drawing/2014/main" id="{36491FCA-80A7-4B62-8F92-31DE17CD0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DAA35192-0453-4E36-9C77-A883B1B00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688" y="511174"/>
            <a:ext cx="3848053" cy="1022351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none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Poppins SemiBold" pitchFamily="2" charset="77"/>
                <a:sym typeface="Poppi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8EC5FB-5760-4D83-8295-E5B8B741F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629503"/>
            <a:ext cx="3762877" cy="2192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301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62CD-41F0-410F-9C2F-80FEDFAED401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296A-956E-4D10-8102-0D6CA2FD5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12BE-B98F-4D94-9CEE-C8A2E4039E24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E7EB-1F3A-4221-874D-A9768078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0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8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8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BB00-833C-43F9-BF09-DFB7993195D0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85AB-B416-4012-B9FF-41B66F67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+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xfrm>
            <a:off x="272005" y="1542361"/>
            <a:ext cx="8229600" cy="3062138"/>
          </a:xfrm>
          <a:prstGeom prst="rect">
            <a:avLst/>
          </a:prstGeom>
        </p:spPr>
        <p:txBody>
          <a:bodyPr/>
          <a:lstStyle>
            <a:lvl1pPr marL="233363" indent="-233363" algn="l">
              <a:defRPr/>
            </a:lvl1pPr>
            <a:lvl2pPr marL="457200" indent="-223838" algn="l">
              <a:defRPr/>
            </a:lvl2pPr>
            <a:lvl3pPr marL="690563" indent="-233363" algn="l">
              <a:defRPr/>
            </a:lvl3pPr>
            <a:lvl4pPr marL="914400" indent="-223838" algn="l">
              <a:defRPr/>
            </a:lvl4pPr>
            <a:lvl5pPr marL="1147763" indent="-233363" algn="l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4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FB67-7D9D-4849-8A6B-D12E6454D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05" y="927100"/>
            <a:ext cx="8229600" cy="423863"/>
          </a:xfrm>
        </p:spPr>
        <p:txBody>
          <a:bodyPr/>
          <a:lstStyle>
            <a:lvl1pPr marL="0" indent="0">
              <a:buNone/>
              <a:defRPr sz="1400" b="0" i="1"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C107D6-378B-4DE1-A106-25E025636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5" y="198304"/>
            <a:ext cx="8229600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4263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A80D4-521A-4C6B-A082-24D25E73F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6" y="198304"/>
            <a:ext cx="8229600" cy="658946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7DF8A9-AFDF-4788-B8A4-2BD0350BF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006" y="1114425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CB1E13F-90D8-468A-B71B-5931B8C7BC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006" y="2120900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7E84C59-1F6E-45AB-9224-3F6DAAE93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2006" y="3127375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41D8152-4FE2-430C-B213-245F48730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2006" y="4133850"/>
            <a:ext cx="685800" cy="6858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F2537F-3EF9-4DFB-B5F4-DA8C17C9F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856" y="1114425"/>
            <a:ext cx="7280519" cy="685800"/>
          </a:xfrm>
          <a:solidFill>
            <a:schemeClr val="accent3"/>
          </a:solidFill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b="0" i="1">
                <a:latin typeface="Century Gothic" panose="020B0502020202020204" pitchFamily="34" charset="0"/>
                <a:cs typeface="Poppins" pitchFamily="2" charset="77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A630092-AE70-4F10-9BB4-04A4D9FF52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3856" y="2120186"/>
            <a:ext cx="7280519" cy="685800"/>
          </a:xfrm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i="1">
                <a:latin typeface="Century Gothic" panose="020B0502020202020204" pitchFamily="34" charset="0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D792B15-C2F2-41C4-A19D-C22A9D899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3856" y="3127375"/>
            <a:ext cx="7280519" cy="685800"/>
          </a:xfrm>
          <a:solidFill>
            <a:schemeClr val="accent3"/>
          </a:solidFill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b="0" i="0">
                <a:latin typeface="Century Gothic" panose="020B0502020202020204" pitchFamily="34" charset="0"/>
                <a:cs typeface="Poppins" pitchFamily="2" charset="77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78DD908-6563-4F90-83F0-2BE896DF35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3856" y="4133482"/>
            <a:ext cx="7280519" cy="685800"/>
          </a:xfrm>
        </p:spPr>
        <p:txBody>
          <a:bodyPr anchor="ctr"/>
          <a:lstStyle>
            <a:lvl1pPr marL="0" indent="0">
              <a:spcBef>
                <a:spcPts val="100"/>
              </a:spcBef>
              <a:buNone/>
              <a:defRPr sz="900" b="1">
                <a:latin typeface="Century Gothic" panose="020B0502020202020204" pitchFamily="34" charset="0"/>
                <a:cs typeface="Poppins SemiBold" panose="00000700000000000000" pitchFamily="50" charset="0"/>
              </a:defRPr>
            </a:lvl1pPr>
            <a:lvl2pPr marL="0" indent="0">
              <a:spcBef>
                <a:spcPts val="100"/>
              </a:spcBef>
              <a:buNone/>
              <a:defRPr sz="800" b="0" i="0">
                <a:latin typeface="Century Gothic" panose="020B0502020202020204" pitchFamily="34" charset="0"/>
                <a:cs typeface="Poppins" pitchFamily="2" charset="77"/>
              </a:defRPr>
            </a:lvl2pPr>
            <a:lvl3pPr marL="117475" indent="-117475">
              <a:spcBef>
                <a:spcPts val="100"/>
              </a:spcBef>
              <a:defRPr sz="800">
                <a:latin typeface="Century Gothic" panose="020B0502020202020204" pitchFamily="34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86446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FB67-7D9D-4849-8A6B-D12E6454D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06" y="927100"/>
            <a:ext cx="8229600" cy="423863"/>
          </a:xfrm>
        </p:spPr>
        <p:txBody>
          <a:bodyPr/>
          <a:lstStyle>
            <a:lvl1pPr marL="0" indent="0">
              <a:buNone/>
              <a:defRPr sz="1400" b="0" i="1"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F9750-DC66-440F-B7AA-89FA05335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6" y="198304"/>
            <a:ext cx="8229600" cy="65894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2186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Full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72005" y="206375"/>
            <a:ext cx="8229600" cy="650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36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05D7AA3-92B5-43BF-BD83-9D8D0DDD15BB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272005" y="1254125"/>
            <a:ext cx="8229600" cy="3348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3015529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Full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72005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36" name="Avel_Logo_Blue.pdf" descr="Avel_Logo_Blu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82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956D1B1-830D-40D0-8A39-8EA910A18136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72005" y="1253269"/>
            <a:ext cx="8229600" cy="33488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19424032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D10DAAB8-70E9-438E-AEEE-11C975076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1892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el_Logo_Blue.pdf" descr="Avel_Logo_Blue.pdf">
            <a:extLst>
              <a:ext uri="{FF2B5EF4-FFF2-40B4-BE49-F238E27FC236}">
                <a16:creationId xmlns:a16="http://schemas.microsoft.com/office/drawing/2014/main" id="{D10DAAB8-70E9-438E-AEEE-11C975076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26437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66700" y="198304"/>
            <a:ext cx="8420100" cy="658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266700" y="1144559"/>
            <a:ext cx="8420100" cy="354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  <a:endParaRPr lang="en-US" dirty="0"/>
          </a:p>
        </p:txBody>
      </p:sp>
      <p:pic>
        <p:nvPicPr>
          <p:cNvPr id="6" name="Avel_Logo_Blue.pdf" descr="Avel_Logo_Blue.pdf">
            <a:extLst>
              <a:ext uri="{FF2B5EF4-FFF2-40B4-BE49-F238E27FC236}">
                <a16:creationId xmlns:a16="http://schemas.microsoft.com/office/drawing/2014/main" id="{DEC1FF19-2448-4D80-B4AA-8178DE8FF3F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231181" y="4796343"/>
            <a:ext cx="782115" cy="233585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0" r:id="rId3"/>
    <p:sldLayoutId id="2147483676" r:id="rId4"/>
    <p:sldLayoutId id="2147483671" r:id="rId5"/>
    <p:sldLayoutId id="2147483667" r:id="rId6"/>
    <p:sldLayoutId id="2147483668" r:id="rId7"/>
    <p:sldLayoutId id="2147483678" r:id="rId8"/>
    <p:sldLayoutId id="2147483679" r:id="rId9"/>
    <p:sldLayoutId id="2147483680" r:id="rId10"/>
    <p:sldLayoutId id="2147483677" r:id="rId11"/>
    <p:sldLayoutId id="2147483674" r:id="rId12"/>
    <p:sldLayoutId id="2147483675" r:id="rId13"/>
    <p:sldLayoutId id="2147483673" r:id="rId14"/>
    <p:sldLayoutId id="2147483665" r:id="rId15"/>
    <p:sldLayoutId id="2147483655" r:id="rId16"/>
    <p:sldLayoutId id="2147483669" r:id="rId17"/>
    <p:sldLayoutId id="2147483672" r:id="rId18"/>
    <p:sldLayoutId id="2147483660" r:id="rId19"/>
    <p:sldLayoutId id="2147483682" r:id="rId20"/>
    <p:sldLayoutId id="2147483663" r:id="rId21"/>
    <p:sldLayoutId id="2147483681" r:id="rId22"/>
    <p:sldLayoutId id="2147483666" r:id="rId23"/>
    <p:sldLayoutId id="2147483683" r:id="rId24"/>
    <p:sldLayoutId id="2147483684" r:id="rId25"/>
    <p:sldLayoutId id="2147483685" r:id="rId2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SemiBold" panose="00000700000000000000" pitchFamily="50" charset="0"/>
          <a:sym typeface="Poppins Regular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FB1A0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titleStyle>
    <p:bodyStyle>
      <a:lvl1pPr marL="227013" marR="0" indent="-22701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1pPr>
      <a:lvl2pPr marL="461963" marR="0" indent="-2349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2pPr>
      <a:lvl3pPr marL="687388" marR="0" indent="-22542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3pPr>
      <a:lvl4pPr marL="914400" marR="0" indent="-22701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4pPr>
      <a:lvl5pPr marL="12001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bg2"/>
          </a:solidFill>
          <a:uFillTx/>
          <a:latin typeface="Century Gothic" panose="020B0502020202020204" pitchFamily="34" charset="0"/>
          <a:ea typeface="Century Gothic" panose="020B0502020202020204" pitchFamily="34" charset="0"/>
          <a:cs typeface="Poppins Regular"/>
          <a:sym typeface="Poppins Regular"/>
        </a:defRPr>
      </a:lvl5pPr>
      <a:lvl6pPr marL="25146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chemeClr val="bg1"/>
          </a:solidFill>
          <a:uFillTx/>
          <a:latin typeface="+mn-lt"/>
          <a:ea typeface="Poppins Regular"/>
          <a:cs typeface="Poppins Regular"/>
          <a:sym typeface="Poppins Regular"/>
        </a:defRPr>
      </a:lvl6pPr>
      <a:lvl7pPr marL="29718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82B55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34290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82B55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3886200" marR="0" indent="-228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82B55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bodyStyle>
    <p:otherStyle>
      <a:lvl1pPr marL="0" marR="0" indent="0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08137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816273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224409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632547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040683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448821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856957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265094" algn="r" defTabSz="8162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AWGjNAj_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Store-an-EpiPen" TargetMode="External"/><Relationship Id="rId2" Type="http://schemas.openxmlformats.org/officeDocument/2006/relationships/hyperlink" Target="https://glucagonemergencykit.com/index.php/glucagon-emergency-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g9rWYYBW8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Health Review</a:t>
            </a:r>
          </a:p>
          <a:p>
            <a:r>
              <a:rPr lang="en-US" dirty="0"/>
              <a:t>All Staff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666" y="4640132"/>
            <a:ext cx="3179715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Reviewed </a:t>
            </a:r>
            <a:r>
              <a:rPr lang="en-US" sz="1600">
                <a:solidFill>
                  <a:schemeClr val="bg2"/>
                </a:solidFill>
                <a:latin typeface="+mn-lt"/>
              </a:rPr>
              <a:t>1/2025</a:t>
            </a: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 </a:t>
            </a:r>
            <a:r>
              <a:rPr kumimoji="0" lang="en-US" sz="1600" b="0" i="0" u="none" strike="noStrike" cap="none" spc="0" normalizeH="0" baseline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AAllison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, RNC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</a:t>
            </a:r>
          </a:p>
          <a:p>
            <a:r>
              <a:rPr lang="en-US">
                <a:hlinkClick r:id="rId2"/>
              </a:rPr>
              <a:t>https://www.youtube.com/watch?v=BAWGjNAj_vA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 (Automatic External Defibrillator)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315" y="2426294"/>
            <a:ext cx="283845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05" y="2397604"/>
            <a:ext cx="1669417" cy="250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6852" y="2488132"/>
            <a:ext cx="2288436" cy="1954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911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Where is it kept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Pad placement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Some are fully automatic</a:t>
            </a:r>
          </a:p>
          <a:p>
            <a:pPr marR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23309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600" b="1" dirty="0"/>
              <a:t>What is a Seizure?</a:t>
            </a:r>
          </a:p>
          <a:p>
            <a:r>
              <a:rPr lang="en-US" dirty="0"/>
              <a:t>A neurological condition, usually chronic</a:t>
            </a:r>
          </a:p>
          <a:p>
            <a:r>
              <a:rPr lang="en-US" dirty="0"/>
              <a:t>Abnormal, excessive electrical discharges from the neurons in the cerebral cortex which may cause loss of consciousness and violent and sudden contractions</a:t>
            </a:r>
          </a:p>
          <a:p>
            <a:r>
              <a:rPr lang="en-US" dirty="0"/>
              <a:t>Seizures can also be called convulsions</a:t>
            </a:r>
          </a:p>
          <a:p>
            <a:endParaRPr lang="en-US" dirty="0"/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Fever, head injury, poisoning, genetic condition</a:t>
            </a:r>
          </a:p>
          <a:p>
            <a:pPr marL="22701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Seizures</a:t>
            </a:r>
          </a:p>
        </p:txBody>
      </p:sp>
    </p:spTree>
    <p:extLst>
      <p:ext uri="{BB962C8B-B14F-4D97-AF65-F5344CB8AC3E}">
        <p14:creationId xmlns:p14="http://schemas.microsoft.com/office/powerpoint/2010/main" val="613395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73627-C95B-48AA-996E-2AD1B9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9" y="68722"/>
            <a:ext cx="3848053" cy="1022351"/>
          </a:xfrm>
        </p:spPr>
        <p:txBody>
          <a:bodyPr/>
          <a:lstStyle/>
          <a:p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1A6AF-25B9-48E3-8461-90909DE580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31947" y="508820"/>
            <a:ext cx="3762877" cy="3734988"/>
          </a:xfrm>
        </p:spPr>
        <p:txBody>
          <a:bodyPr/>
          <a:lstStyle/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Notify office immediately, call </a:t>
            </a:r>
            <a:r>
              <a:rPr lang="en-US" dirty="0" err="1">
                <a:latin typeface="Comic Sans MS" panose="030F0702030302020204" pitchFamily="66" charset="0"/>
              </a:rPr>
              <a:t>eSchool</a:t>
            </a:r>
            <a:r>
              <a:rPr lang="en-US" dirty="0">
                <a:latin typeface="Comic Sans MS" panose="030F0702030302020204" pitchFamily="66" charset="0"/>
              </a:rPr>
              <a:t> Nurse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Stay calm and track time and type of seizure, what body parts are involved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Keep student safe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Lower to floor if needed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Place soft item under head if needed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Keep airway open and monitor breathing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Do not attempt to restrain or hold them still</a:t>
            </a: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Do not put anything in mouth </a:t>
            </a:r>
          </a:p>
          <a:p>
            <a:pPr marL="742950" lvl="1" indent="-285750"/>
            <a:r>
              <a:rPr lang="en-US" dirty="0">
                <a:latin typeface="Comic Sans MS" panose="030F0702030302020204" pitchFamily="66" charset="0"/>
              </a:rPr>
              <a:t>Other than Dr. ordered emergency medication</a:t>
            </a: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3817" r="23817"/>
          <a:stretch>
            <a:fillRect/>
          </a:stretch>
        </p:blipFill>
        <p:spPr>
          <a:xfrm>
            <a:off x="550049" y="1001027"/>
            <a:ext cx="3591232" cy="2750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387" y="352455"/>
            <a:ext cx="2821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Seizure First Aid</a:t>
            </a:r>
          </a:p>
        </p:txBody>
      </p:sp>
    </p:spTree>
    <p:extLst>
      <p:ext uri="{BB962C8B-B14F-4D97-AF65-F5344CB8AC3E}">
        <p14:creationId xmlns:p14="http://schemas.microsoft.com/office/powerpoint/2010/main" val="32116357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A8145-0056-FC4F-8A7A-D641787B4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05" y="901495"/>
            <a:ext cx="8229600" cy="3453795"/>
          </a:xfrm>
        </p:spPr>
        <p:txBody>
          <a:bodyPr/>
          <a:lstStyle/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Turn on their side when seizure stops</a:t>
            </a:r>
          </a:p>
          <a:p>
            <a:pPr marL="1200150" lvl="2" indent="-285750"/>
            <a:r>
              <a:rPr lang="en-US" sz="1200" dirty="0">
                <a:latin typeface="Comic Sans MS" panose="030F0702030302020204" pitchFamily="66" charset="0"/>
              </a:rPr>
              <a:t>They may vomit, this will help prevent choking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Stay with student and continually monitor</a:t>
            </a:r>
          </a:p>
          <a:p>
            <a:pPr marL="742950" lvl="1" indent="-285750"/>
            <a:r>
              <a:rPr lang="en-US" sz="1200" dirty="0">
                <a:latin typeface="Comic Sans MS" panose="030F0702030302020204" pitchFamily="66" charset="0"/>
              </a:rPr>
              <a:t>Breathing, level of consciousness, additional seizure activity, any injury that may have occurred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Give emergency medication as directed, if needed</a:t>
            </a:r>
          </a:p>
          <a:p>
            <a:pPr marL="742950" lvl="1" indent="-285750"/>
            <a:r>
              <a:rPr lang="en-US" sz="1200" dirty="0" err="1">
                <a:latin typeface="Comic Sans MS" panose="030F0702030302020204" pitchFamily="66" charset="0"/>
              </a:rPr>
              <a:t>eSchool</a:t>
            </a:r>
            <a:r>
              <a:rPr lang="en-US" sz="1200" dirty="0">
                <a:latin typeface="Comic Sans MS" panose="030F0702030302020204" pitchFamily="66" charset="0"/>
              </a:rPr>
              <a:t> nurse will help direct this care and administration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Call 911 as needed</a:t>
            </a:r>
          </a:p>
          <a:p>
            <a:pPr marL="742950" lvl="1" indent="-285750"/>
            <a:r>
              <a:rPr lang="en-US" sz="1200" dirty="0" err="1">
                <a:latin typeface="Comic Sans MS" panose="030F0702030302020204" pitchFamily="66" charset="0"/>
              </a:rPr>
              <a:t>eSchool</a:t>
            </a:r>
            <a:r>
              <a:rPr lang="en-US" sz="1200" dirty="0">
                <a:latin typeface="Comic Sans MS" panose="030F0702030302020204" pitchFamily="66" charset="0"/>
              </a:rPr>
              <a:t> nurse will help determine if and when this may be needed</a:t>
            </a:r>
          </a:p>
          <a:p>
            <a:pPr marL="285750" indent="-285750"/>
            <a:endParaRPr lang="en-US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US" dirty="0">
                <a:latin typeface="Comic Sans MS" panose="030F0702030302020204" pitchFamily="66" charset="0"/>
              </a:rPr>
              <a:t>Inform parent of all seizures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2B5D7-C491-D447-9E3B-92F64B84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5" y="109814"/>
            <a:ext cx="8229600" cy="65894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Seizure First Aid: After Care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822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Bumps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3276600" cy="223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69" y="308769"/>
            <a:ext cx="1533525" cy="14859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12" y="2798748"/>
            <a:ext cx="2162175" cy="184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792562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153" indent="0">
              <a:buNone/>
            </a:pPr>
            <a:endParaRPr lang="en-US" dirty="0"/>
          </a:p>
          <a:p>
            <a:pPr marL="294085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Low Blood Sugar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829"/>
            <a:ext cx="5047060" cy="385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3510" y="1846409"/>
            <a:ext cx="2050990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Check BS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Follow plan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Notify office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Provide juice,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 snacks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6006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Blood Sugar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298" y="527777"/>
            <a:ext cx="5535702" cy="3947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2501559"/>
            <a:ext cx="353791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Take to the office if it is a known diabetic</a:t>
            </a:r>
          </a:p>
          <a:p>
            <a:pPr marL="285750" marR="0" indent="-28575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If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Poppins Regular"/>
                <a:cs typeface="Poppins Regular"/>
                <a:sym typeface="Poppins Regular"/>
              </a:rPr>
              <a:t> you notice symptoms in an undiagnosed student notify the nurse or parent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044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915" indent="0" algn="ctr">
              <a:buNone/>
            </a:pPr>
            <a:r>
              <a:rPr lang="en-US" dirty="0"/>
              <a:t>Asthma is a chronic inflammatory lung disease </a:t>
            </a:r>
            <a:r>
              <a:rPr lang="en-US"/>
              <a:t>occurring in both children and adults</a:t>
            </a:r>
          </a:p>
          <a:p>
            <a:pPr marL="81915" indent="0" algn="ctr">
              <a:buNone/>
            </a:pPr>
            <a:endParaRPr lang="en-US" dirty="0">
              <a:cs typeface="Lucida Sans Unicode"/>
            </a:endParaRPr>
          </a:p>
          <a:p>
            <a:pPr indent="-191453">
              <a:buFont typeface="Arial" panose="020B0604020202020204" pitchFamily="34" charset="0"/>
              <a:buChar char="•"/>
            </a:pPr>
            <a:r>
              <a:rPr lang="en-US" dirty="0"/>
              <a:t>Physiology: During an asthma episode, the lining of the airways become:</a:t>
            </a:r>
            <a:endParaRPr lang="en-US" dirty="0">
              <a:cs typeface="Lucida Sans Unicode"/>
            </a:endParaRPr>
          </a:p>
          <a:p>
            <a:pPr marL="465296" lvl="1">
              <a:buFont typeface="Arial" panose="020B0604020202020204" pitchFamily="34" charset="0"/>
              <a:buChar char="•"/>
            </a:pPr>
            <a:r>
              <a:rPr lang="en-US" dirty="0"/>
              <a:t>Swollen, inflamed and more irritable</a:t>
            </a:r>
            <a:endParaRPr lang="en-US" dirty="0">
              <a:cs typeface="Lucida Sans Unicode"/>
            </a:endParaRPr>
          </a:p>
          <a:p>
            <a:pPr marL="465296" lvl="1">
              <a:buFont typeface="Arial" panose="020B0604020202020204" pitchFamily="34" charset="0"/>
              <a:buChar char="•"/>
            </a:pPr>
            <a:r>
              <a:rPr lang="en-US" dirty="0"/>
              <a:t>There is constriction of the muscles around the airways</a:t>
            </a:r>
            <a:endParaRPr lang="en-US" dirty="0">
              <a:cs typeface="Lucida Sans Unicode"/>
            </a:endParaRPr>
          </a:p>
          <a:p>
            <a:pPr marL="465296" lvl="1">
              <a:buFont typeface="Arial" panose="020B0604020202020204" pitchFamily="34" charset="0"/>
              <a:buChar char="•"/>
            </a:pPr>
            <a:r>
              <a:rPr lang="en-US" dirty="0"/>
              <a:t>Increased amounts of mucous may be produced leading to even further air obstruction in the airway</a:t>
            </a:r>
            <a:endParaRPr lang="en-US" dirty="0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Asthma?</a:t>
            </a:r>
          </a:p>
        </p:txBody>
      </p:sp>
    </p:spTree>
    <p:extLst>
      <p:ext uri="{BB962C8B-B14F-4D97-AF65-F5344CB8AC3E}">
        <p14:creationId xmlns:p14="http://schemas.microsoft.com/office/powerpoint/2010/main" val="191337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Weather – cold air, changes in temperature or humidity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Irritants – cigarette smoke, wood smoke, strong odors, pollution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Allergens/infections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Medicines/chemicals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Coughing/yelling/laughing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Acute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Plants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Animal dander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Perfumes and deodorizers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Asthma Triggers</a:t>
            </a:r>
          </a:p>
        </p:txBody>
      </p:sp>
    </p:spTree>
    <p:extLst>
      <p:ext uri="{BB962C8B-B14F-4D97-AF65-F5344CB8AC3E}">
        <p14:creationId xmlns:p14="http://schemas.microsoft.com/office/powerpoint/2010/main" val="393490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Symptoms Of Asthma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85900" y="1371600"/>
            <a:ext cx="3028950" cy="3394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Restlessness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Irritability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Cough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Wheezing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Shortness of breath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14450"/>
            <a:ext cx="3028950" cy="1200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Tightness in the chest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Retractions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Speaking in phrases/words instead of sentences</a:t>
            </a:r>
          </a:p>
          <a:p>
            <a:endParaRPr lang="en-US" dirty="0"/>
          </a:p>
        </p:txBody>
      </p:sp>
      <p:pic>
        <p:nvPicPr>
          <p:cNvPr id="5" name="Picture 4" descr="A close-up of a asthma inhaler&#10;&#10;Description automatically generated">
            <a:extLst>
              <a:ext uri="{FF2B5EF4-FFF2-40B4-BE49-F238E27FC236}">
                <a16:creationId xmlns:a16="http://schemas.microsoft.com/office/drawing/2014/main" id="{86D3A4D0-B417-A329-25F0-37107EF3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44" y="2615973"/>
            <a:ext cx="28670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66356-41BC-3CF9-3113-7401F8C384E6}"/>
              </a:ext>
            </a:extLst>
          </p:cNvPr>
          <p:cNvSpPr txBox="1"/>
          <p:nvPr/>
        </p:nvSpPr>
        <p:spPr>
          <a:xfrm>
            <a:off x="790573" y="3442107"/>
            <a:ext cx="3469033" cy="1154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Treatment of asthma includes use of an inhaler. We prefer for students to use a spacer as well, if possible.</a:t>
            </a:r>
            <a:endParaRPr lang="en-US" sz="16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Poppins Regular"/>
              <a:cs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422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 sz="2000" dirty="0"/>
              <a:t>Anaphylaxis</a:t>
            </a:r>
            <a:endParaRPr lang="en-US"/>
          </a:p>
          <a:p>
            <a:pPr marL="226695" indent="-226695"/>
            <a:r>
              <a:rPr lang="en-US" sz="2000" dirty="0"/>
              <a:t>AED</a:t>
            </a:r>
          </a:p>
          <a:p>
            <a:pPr marL="226695" indent="-226695"/>
            <a:r>
              <a:rPr lang="en-US" sz="2000" dirty="0"/>
              <a:t>Blood Borne pathogens</a:t>
            </a:r>
          </a:p>
          <a:p>
            <a:pPr marL="226695" indent="-226695"/>
            <a:r>
              <a:rPr lang="en-US" sz="2000" dirty="0"/>
              <a:t>Lice</a:t>
            </a:r>
          </a:p>
          <a:p>
            <a:pPr marL="226695" indent="-226695"/>
            <a:r>
              <a:rPr lang="en-US" sz="2000">
                <a:latin typeface="Century Gothic"/>
              </a:rPr>
              <a:t>Concussions</a:t>
            </a:r>
            <a:r>
              <a:rPr lang="en-US" sz="2000" dirty="0">
                <a:latin typeface="Century Gothic"/>
              </a:rPr>
              <a:t> </a:t>
            </a:r>
            <a:endParaRPr lang="en-US" sz="2000"/>
          </a:p>
          <a:p>
            <a:pPr marL="226695" indent="-226695"/>
            <a:r>
              <a:rPr lang="en-US" sz="2000" dirty="0"/>
              <a:t>Seizures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0636334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28800" y="3314700"/>
            <a:ext cx="5611332" cy="857250"/>
          </a:xfrm>
        </p:spPr>
        <p:txBody>
          <a:bodyPr anchor="t">
            <a:noAutofit/>
            <a:sp3d prstMaterial="softEdge">
              <a:bevelT w="0" h="0"/>
            </a:sp3d>
          </a:bodyPr>
          <a:lstStyle/>
          <a:p>
            <a:pPr algn="ctr">
              <a:defRPr/>
            </a:pPr>
            <a:r>
              <a:rPr lang="en-US" sz="4950" b="0" dirty="0"/>
              <a:t>LICE</a:t>
            </a:r>
          </a:p>
        </p:txBody>
      </p:sp>
      <p:sp>
        <p:nvSpPr>
          <p:cNvPr id="30722" name="Text Placeholder 6"/>
          <p:cNvSpPr>
            <a:spLocks noGrp="1"/>
          </p:cNvSpPr>
          <p:nvPr>
            <p:ph type="body" idx="4294967295"/>
          </p:nvPr>
        </p:nvSpPr>
        <p:spPr>
          <a:xfrm>
            <a:off x="4457700" y="4015979"/>
            <a:ext cx="2981325" cy="685800"/>
          </a:xfrm>
        </p:spPr>
        <p:txBody>
          <a:bodyPr/>
          <a:lstStyle/>
          <a:p>
            <a:pPr marL="0" indent="0" algn="ctr">
              <a:buNone/>
            </a:pPr>
            <a:endParaRPr lang="en-US" sz="1500" b="1" i="1"/>
          </a:p>
          <a:p>
            <a:pPr marL="0" indent="0" algn="ctr">
              <a:buNone/>
            </a:pPr>
            <a:r>
              <a:rPr lang="en-US" sz="1500" b="1" i="1"/>
              <a:t>TAKING A CLOSER LOOK</a:t>
            </a:r>
          </a:p>
          <a:p>
            <a:pPr marL="0" indent="0" algn="ctr">
              <a:buNone/>
            </a:pPr>
            <a:endParaRPr lang="en-US" sz="1500" b="1" i="1"/>
          </a:p>
        </p:txBody>
      </p:sp>
      <p:pic>
        <p:nvPicPr>
          <p:cNvPr id="30723" name="Picture 3" descr="C:\Documents and Settings\Owner\Local Settings\Temporary Internet Files\Content.IE5\9IGBWAE7\MCj04262180000[1]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00300" y="628650"/>
            <a:ext cx="4343400" cy="2400300"/>
          </a:xfrm>
        </p:spPr>
      </p:pic>
    </p:spTree>
    <p:extLst>
      <p:ext uri="{BB962C8B-B14F-4D97-AF65-F5344CB8AC3E}">
        <p14:creationId xmlns:p14="http://schemas.microsoft.com/office/powerpoint/2010/main" val="172441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2005" y="919968"/>
            <a:ext cx="8229600" cy="3453795"/>
          </a:xfrm>
        </p:spPr>
        <p:txBody>
          <a:bodyPr/>
          <a:lstStyle/>
          <a:p>
            <a:pPr marL="109537" indent="0">
              <a:buNone/>
            </a:pPr>
            <a:r>
              <a:rPr lang="en-US" sz="1000" dirty="0"/>
              <a:t>Anderson, K. (2023) </a:t>
            </a:r>
            <a:r>
              <a:rPr lang="en-US" sz="1000" i="1" dirty="0"/>
              <a:t>Mosby’s textbook for medication assistants, 2</a:t>
            </a:r>
            <a:r>
              <a:rPr lang="en-US" sz="1000" i="1" baseline="30000" dirty="0"/>
              <a:t>nd</a:t>
            </a:r>
            <a:r>
              <a:rPr lang="en-US" sz="1000" i="1" dirty="0"/>
              <a:t> Ed. </a:t>
            </a:r>
            <a:r>
              <a:rPr lang="en-US" sz="1000" dirty="0"/>
              <a:t>Elsevier Inc.</a:t>
            </a:r>
          </a:p>
          <a:p>
            <a:pPr marL="109537" indent="0">
              <a:buNone/>
            </a:pPr>
            <a:endParaRPr lang="en-US" sz="1000" dirty="0"/>
          </a:p>
          <a:p>
            <a:pPr marL="109537" indent="0">
              <a:buNone/>
            </a:pPr>
            <a:r>
              <a:rPr lang="en-US" sz="1000" dirty="0"/>
              <a:t>Glucagon Emergency Kit (2022). </a:t>
            </a:r>
            <a:r>
              <a:rPr lang="en-US" sz="1000" dirty="0">
                <a:hlinkClick r:id="rId2"/>
              </a:rPr>
              <a:t>https://glucagonemergencykit.com/index.php/glucagon-emergency-kit/</a:t>
            </a:r>
            <a:endParaRPr lang="en-US" sz="1000" dirty="0"/>
          </a:p>
          <a:p>
            <a:pPr marL="109537" indent="0">
              <a:buNone/>
            </a:pPr>
            <a:endParaRPr lang="en-US" sz="1000" dirty="0"/>
          </a:p>
          <a:p>
            <a:pPr marL="109537" indent="0">
              <a:buNone/>
            </a:pPr>
            <a:r>
              <a:rPr lang="en-US" sz="1000" dirty="0"/>
              <a:t>Khan, F. (2022). </a:t>
            </a:r>
            <a:r>
              <a:rPr lang="en-US" sz="1000" i="1" dirty="0"/>
              <a:t> How to store an </a:t>
            </a:r>
            <a:r>
              <a:rPr lang="en-US" sz="1000" i="1" dirty="0" err="1"/>
              <a:t>Epipen</a:t>
            </a:r>
            <a:r>
              <a:rPr lang="en-US" sz="1000" i="1" dirty="0"/>
              <a:t>. </a:t>
            </a:r>
            <a:r>
              <a:rPr lang="en-US" sz="1000" dirty="0"/>
              <a:t> </a:t>
            </a:r>
            <a:r>
              <a:rPr lang="en-US" sz="1000" dirty="0" err="1"/>
              <a:t>Wikihow</a:t>
            </a:r>
            <a:r>
              <a:rPr lang="en-US" sz="1000" dirty="0"/>
              <a:t>. </a:t>
            </a:r>
            <a:r>
              <a:rPr lang="en-US" sz="1000" dirty="0">
                <a:hlinkClick r:id="rId3"/>
              </a:rPr>
              <a:t>https://www.wikihow.com/Store-an-EpiPen</a:t>
            </a:r>
            <a:endParaRPr lang="en-US" sz="1000" dirty="0"/>
          </a:p>
          <a:p>
            <a:pPr marL="109537" indent="0">
              <a:buNone/>
            </a:pPr>
            <a:endParaRPr lang="en-US" sz="1000" dirty="0"/>
          </a:p>
          <a:p>
            <a:pPr marL="109537" indent="0">
              <a:buNone/>
            </a:pPr>
            <a:r>
              <a:rPr lang="en-US" sz="1000" dirty="0"/>
              <a:t>National Association of School Nurses (October 2021). </a:t>
            </a:r>
            <a:r>
              <a:rPr lang="en-US" sz="1000" i="1" dirty="0"/>
              <a:t>Medication Administration: Delegation Checklist. </a:t>
            </a:r>
            <a:r>
              <a:rPr lang="en-US" sz="1000" dirty="0"/>
              <a:t>Medication Administration Toolkit. </a:t>
            </a:r>
            <a:r>
              <a:rPr lang="en-US" sz="1000" dirty="0">
                <a:hlinkClick r:id="rId4"/>
              </a:rPr>
              <a:t>www.nasn.org</a:t>
            </a:r>
            <a:endParaRPr lang="en-US" sz="1000" dirty="0"/>
          </a:p>
          <a:p>
            <a:pPr marL="109537" indent="0">
              <a:buNone/>
            </a:pPr>
            <a:endParaRPr lang="en-US" sz="1000" dirty="0"/>
          </a:p>
          <a:p>
            <a:pPr marL="109537" indent="0">
              <a:buNone/>
            </a:pPr>
            <a:r>
              <a:rPr lang="en-US" sz="1000" dirty="0"/>
              <a:t>National Association of School Nurses (October 2021). </a:t>
            </a:r>
            <a:r>
              <a:rPr lang="en-US" sz="1000" i="1" dirty="0"/>
              <a:t>Model policy: Administering medications to students. </a:t>
            </a:r>
            <a:r>
              <a:rPr lang="en-US" sz="1000" dirty="0"/>
              <a:t>Medication Administration Toolkit. </a:t>
            </a:r>
            <a:r>
              <a:rPr lang="en-US" sz="1000" dirty="0">
                <a:hlinkClick r:id="rId4"/>
              </a:rPr>
              <a:t>www.nasn.org</a:t>
            </a:r>
            <a:endParaRPr lang="en-US" sz="1000" dirty="0"/>
          </a:p>
          <a:p>
            <a:pPr marL="109537" indent="0">
              <a:buNone/>
            </a:pPr>
            <a:endParaRPr lang="en-US" sz="1000" i="1" dirty="0"/>
          </a:p>
          <a:p>
            <a:pPr marL="109537" indent="0">
              <a:buNone/>
            </a:pPr>
            <a:r>
              <a:rPr lang="en-US" sz="1000" dirty="0"/>
              <a:t>National Association of School Nurses (October 2021). </a:t>
            </a:r>
            <a:r>
              <a:rPr lang="en-US" sz="1000" i="1" dirty="0"/>
              <a:t>Model policy: Administering emergency medications to students.  </a:t>
            </a:r>
            <a:r>
              <a:rPr lang="en-US" sz="1000" dirty="0"/>
              <a:t>Medication Administration Toolkit. </a:t>
            </a:r>
            <a:r>
              <a:rPr lang="en-US" sz="1000" dirty="0">
                <a:hlinkClick r:id="rId4"/>
              </a:rPr>
              <a:t>www.nasn.org</a:t>
            </a:r>
            <a:endParaRPr lang="en-US" sz="1000" dirty="0"/>
          </a:p>
          <a:p>
            <a:pPr marL="109537" indent="0">
              <a:buNone/>
            </a:pPr>
            <a:endParaRPr lang="en-US" sz="1000" dirty="0"/>
          </a:p>
          <a:p>
            <a:pPr marL="109537" indent="0">
              <a:buNone/>
            </a:pPr>
            <a:r>
              <a:rPr lang="en-US" sz="1000" dirty="0"/>
              <a:t>National Association of School Nurses (2021). </a:t>
            </a:r>
            <a:r>
              <a:rPr lang="en-US" sz="1000" i="1" dirty="0"/>
              <a:t>School nursing evidence-based clinical practice guidelines: Medication administration in schools. </a:t>
            </a:r>
            <a:r>
              <a:rPr lang="en-US" sz="1000" i="1" dirty="0">
                <a:hlinkClick r:id="rId4"/>
              </a:rPr>
              <a:t>www.nasn.org</a:t>
            </a:r>
            <a:r>
              <a:rPr lang="en-US" sz="1000" i="1" dirty="0"/>
              <a:t> (2021)</a:t>
            </a:r>
          </a:p>
          <a:p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8925462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CA33F3-CC52-4CBB-AE8D-94A9448D6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Anaphylaxis (anaphylactic reaction) </a:t>
            </a:r>
            <a:r>
              <a:rPr lang="en-US" dirty="0"/>
              <a:t>is a severe, life-threatening sensitivity to an antigen (unwanted substance). 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dirty="0"/>
              <a:t>A medical emergency, signs and symptoms can occur within seconds:</a:t>
            </a:r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/>
              <a:t>Shortness of breath</a:t>
            </a:r>
          </a:p>
          <a:p>
            <a:pPr lvl="1"/>
            <a:r>
              <a:rPr lang="en-US" dirty="0"/>
              <a:t>Low blood pressure</a:t>
            </a:r>
          </a:p>
          <a:p>
            <a:pPr lvl="1"/>
            <a:r>
              <a:rPr lang="en-US" dirty="0"/>
              <a:t>Irregular pulse</a:t>
            </a:r>
          </a:p>
          <a:p>
            <a:pPr lvl="1"/>
            <a:r>
              <a:rPr lang="en-US" dirty="0"/>
              <a:t>Respiratory congestion</a:t>
            </a:r>
          </a:p>
          <a:p>
            <a:pPr lvl="1"/>
            <a:r>
              <a:rPr lang="en-US" dirty="0"/>
              <a:t>Swelling of the larynx (laryngeal edema), lips, face and neck</a:t>
            </a:r>
          </a:p>
          <a:p>
            <a:pPr lvl="1"/>
            <a:r>
              <a:rPr lang="en-US" dirty="0"/>
              <a:t>Hoarseness</a:t>
            </a:r>
          </a:p>
          <a:p>
            <a:pPr lvl="1"/>
            <a:r>
              <a:rPr lang="en-US" dirty="0"/>
              <a:t>Dyspnea</a:t>
            </a:r>
          </a:p>
          <a:p>
            <a:endParaRPr lang="en-US" dirty="0"/>
          </a:p>
        </p:txBody>
      </p:sp>
      <p:sp>
        <p:nvSpPr>
          <p:cNvPr id="178" name="Double-click to edit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Anaphylaxis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7D6DB-56CF-8B48-1CD7-6D010383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51" y="4802736"/>
            <a:ext cx="913860" cy="3199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73627-C95B-48AA-996E-2AD1B955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B1A6AF-25B9-48E3-8461-90909DE580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23676" y="1756503"/>
            <a:ext cx="3762877" cy="2192337"/>
          </a:xfrm>
        </p:spPr>
        <p:txBody>
          <a:bodyPr/>
          <a:lstStyle/>
          <a:p>
            <a:r>
              <a:rPr lang="en-US" dirty="0"/>
              <a:t>Bee stings</a:t>
            </a:r>
          </a:p>
          <a:p>
            <a:r>
              <a:rPr lang="en-US" dirty="0"/>
              <a:t>Food allergies</a:t>
            </a:r>
          </a:p>
          <a:p>
            <a:pPr lvl="1"/>
            <a:r>
              <a:rPr lang="en-US" dirty="0"/>
              <a:t>Peanuts</a:t>
            </a:r>
          </a:p>
          <a:p>
            <a:pPr lvl="1"/>
            <a:r>
              <a:rPr lang="en-US" dirty="0"/>
              <a:t>Tree Nuts</a:t>
            </a:r>
          </a:p>
          <a:p>
            <a:pPr lvl="1"/>
            <a:r>
              <a:rPr lang="en-US" dirty="0"/>
              <a:t>Eggs</a:t>
            </a:r>
          </a:p>
          <a:p>
            <a:pPr lvl="1"/>
            <a:r>
              <a:rPr lang="en-US" dirty="0"/>
              <a:t>Wheat</a:t>
            </a:r>
          </a:p>
          <a:p>
            <a:pPr lvl="1"/>
            <a:r>
              <a:rPr lang="en-US" dirty="0"/>
              <a:t>Soy</a:t>
            </a:r>
          </a:p>
          <a:p>
            <a:pPr lvl="1"/>
            <a:r>
              <a:rPr lang="en-US" dirty="0"/>
              <a:t>Many, many more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8489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quickly constricts blood vessels, raising blood pressure</a:t>
            </a:r>
          </a:p>
          <a:p>
            <a:r>
              <a:rPr lang="en-US" dirty="0"/>
              <a:t>It relaxes smooth muscles in the lungs to improve breathing</a:t>
            </a:r>
          </a:p>
          <a:p>
            <a:r>
              <a:rPr lang="en-US" dirty="0"/>
              <a:t>It stimulates the heart beat</a:t>
            </a:r>
          </a:p>
          <a:p>
            <a:r>
              <a:rPr lang="en-US" dirty="0"/>
              <a:t>Will cause the heart rate to increase</a:t>
            </a:r>
          </a:p>
          <a:p>
            <a:r>
              <a:rPr lang="en-US" dirty="0"/>
              <a:t>It works to reverse the hives and swelling around the face and lips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Epinephrine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2E12E-34CB-38EC-0090-20E78B9A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05" y="4700187"/>
            <a:ext cx="957301" cy="3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02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/>
              <a:t>Based on student’s symptoms:</a:t>
            </a:r>
          </a:p>
          <a:p>
            <a:r>
              <a:rPr lang="en-US" dirty="0"/>
              <a:t>Hives spreading over the body</a:t>
            </a:r>
          </a:p>
          <a:p>
            <a:r>
              <a:rPr lang="en-US" dirty="0"/>
              <a:t>Wheezing, difficulty breathing or swallowing</a:t>
            </a:r>
          </a:p>
          <a:p>
            <a:r>
              <a:rPr lang="en-US" dirty="0"/>
              <a:t>Swelling in the face, neck, tongue or tingling in the tongue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Signs of shock such as extreme paleness/gray color, clammy skin, loss of consciousness</a:t>
            </a:r>
          </a:p>
          <a:p>
            <a:r>
              <a:rPr lang="en-US" dirty="0"/>
              <a:t>Any other child specific known symptom</a:t>
            </a:r>
          </a:p>
          <a:p>
            <a:endParaRPr lang="en-US" dirty="0"/>
          </a:p>
          <a:p>
            <a:r>
              <a:rPr lang="en-US" dirty="0"/>
              <a:t>Administer </a:t>
            </a:r>
            <a:r>
              <a:rPr lang="en-US" dirty="0" err="1"/>
              <a:t>EpiPen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Call 911!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Give The </a:t>
            </a:r>
            <a:r>
              <a:rPr lang="en-US" dirty="0" err="1"/>
              <a:t>EpiPen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DA788-1FF7-4DBE-8C7E-CCAD6B485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826" y="4836919"/>
            <a:ext cx="1134184" cy="376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6814" y="3477081"/>
            <a:ext cx="4394791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sym typeface="Poppins Regular"/>
              </a:rPr>
              <a:t>Epinephrine buys</a:t>
            </a:r>
            <a:r>
              <a:rPr kumimoji="0" lang="en-US" sz="2400" b="1" i="1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sym typeface="Poppins Regular"/>
              </a:rPr>
              <a:t> you time….</a:t>
            </a:r>
          </a:p>
          <a:p>
            <a:pPr marL="0" marR="0" indent="0" algn="l" defTabSz="81627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i="1" baseline="0" dirty="0">
                <a:solidFill>
                  <a:schemeClr val="bg2"/>
                </a:solidFill>
                <a:latin typeface="+mn-lt"/>
              </a:rPr>
              <a:t>Epinephrine SAVES LIVES!</a:t>
            </a: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71014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EpiPen</a:t>
            </a:r>
            <a:r>
              <a:rPr lang="en-US" dirty="0"/>
              <a:t> is administered </a:t>
            </a:r>
            <a:r>
              <a:rPr lang="en-US" b="1" dirty="0"/>
              <a:t>ONLY </a:t>
            </a:r>
            <a:r>
              <a:rPr lang="en-US" dirty="0"/>
              <a:t>into the large outer thigh muscles</a:t>
            </a:r>
          </a:p>
          <a:p>
            <a:r>
              <a:rPr lang="en-US" dirty="0"/>
              <a:t>Can be given through clothing</a:t>
            </a:r>
          </a:p>
          <a:p>
            <a:r>
              <a:rPr lang="en-US" dirty="0"/>
              <a:t>Give at a 90 degree angle (both sizes)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Give The </a:t>
            </a:r>
            <a:r>
              <a:rPr lang="en-US" dirty="0" err="1"/>
              <a:t>EpiPen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27" y="2582254"/>
            <a:ext cx="2190750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89867-7132-CF90-73AE-257BB58B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738" y="4424110"/>
            <a:ext cx="1082865" cy="3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64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Autofit/>
          </a:bodyPr>
          <a:lstStyle/>
          <a:p>
            <a:pPr marL="226695" indent="-226695"/>
            <a:r>
              <a:rPr lang="en-US" dirty="0">
                <a:latin typeface="Century Gothic"/>
                <a:hlinkClick r:id="rId2"/>
              </a:rPr>
              <a:t>https://www.youtube.com/watch?v=Ig9rWYYBW8Y</a:t>
            </a:r>
            <a:r>
              <a:rPr lang="en-US" dirty="0">
                <a:latin typeface="Century Gothic"/>
              </a:rPr>
              <a:t>  </a:t>
            </a:r>
            <a:endParaRPr lang="en-US">
              <a:latin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067524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HIV, </a:t>
            </a:r>
            <a:r>
              <a:rPr lang="en-US" sz="2000" dirty="0" err="1"/>
              <a:t>Hepatits</a:t>
            </a:r>
            <a:endParaRPr lang="en-US" sz="2000" dirty="0"/>
          </a:p>
          <a:p>
            <a:r>
              <a:rPr lang="en-US" sz="2000" dirty="0"/>
              <a:t>Gloves</a:t>
            </a:r>
          </a:p>
          <a:p>
            <a:r>
              <a:rPr lang="en-US" sz="2000" dirty="0"/>
              <a:t>If it is wet, warm and not yours…Don’t touch it!!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Borne Pathogens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36" y="2347957"/>
            <a:ext cx="32289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vel Template 2021">
  <a:themeElements>
    <a:clrScheme name="2021 Avel">
      <a:dk1>
        <a:srgbClr val="292F6D"/>
      </a:dk1>
      <a:lt1>
        <a:srgbClr val="FFFFFF"/>
      </a:lt1>
      <a:dk2>
        <a:srgbClr val="292F6D"/>
      </a:dk2>
      <a:lt2>
        <a:srgbClr val="F7E8EB"/>
      </a:lt2>
      <a:accent1>
        <a:srgbClr val="32BCAD"/>
      </a:accent1>
      <a:accent2>
        <a:srgbClr val="2797A9"/>
      </a:accent2>
      <a:accent3>
        <a:srgbClr val="A0D8D2"/>
      </a:accent3>
      <a:accent4>
        <a:srgbClr val="ED1C29"/>
      </a:accent4>
      <a:accent5>
        <a:srgbClr val="F7E8EB"/>
      </a:accent5>
      <a:accent6>
        <a:srgbClr val="258D81"/>
      </a:accent6>
      <a:hlink>
        <a:srgbClr val="2797A9"/>
      </a:hlink>
      <a:folHlink>
        <a:srgbClr val="ED1C29"/>
      </a:folHlink>
    </a:clrScheme>
    <a:fontScheme name="2021 Avera">
      <a:majorFont>
        <a:latin typeface="Century Gothic"/>
        <a:ea typeface="Helvetica"/>
        <a:cs typeface="Helvetica"/>
      </a:majorFont>
      <a:minorFont>
        <a:latin typeface="Century Gothic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l" defTabSz="816273" rtl="0" fontAlgn="auto" latinLnBrk="0" hangingPunct="0">
          <a:lnSpc>
            <a:spcPct val="100000"/>
          </a:lnSpc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err="1" smtClean="0">
            <a:ln>
              <a:noFill/>
            </a:ln>
            <a:solidFill>
              <a:schemeClr val="tx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bg2"/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45719" tIns="45719" rIns="45719" bIns="45719" numCol="1" spcCol="38100" rtlCol="0" anchor="ctr">
        <a:spAutoFit/>
      </a:bodyPr>
      <a:lstStyle>
        <a:defPPr marL="0" marR="0" indent="0" algn="l" defTabSz="816273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err="1" smtClean="0">
            <a:ln>
              <a:noFill/>
            </a:ln>
            <a:solidFill>
              <a:schemeClr val="bg2"/>
            </a:solidFill>
            <a:effectLst/>
            <a:uFillTx/>
            <a:latin typeface="+mn-lt"/>
            <a:ea typeface="Poppins Regular"/>
            <a:cs typeface="Poppins Regular"/>
            <a:sym typeface="Poppins Regular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162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8162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 Regular"/>
            <a:ea typeface="Poppins Regular"/>
            <a:cs typeface="Poppins Regular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95901f-a723-4905-b3f2-6989ccbac2c8">7CK2SQNXSDD2-303939665-23397</_dlc_DocId>
    <_dlc_DocIdUrl xmlns="2e95901f-a723-4905-b3f2-6989ccbac2c8">
      <Url>https://avelecare.sharepoint.com/sites/SchoolHealth/_layouts/15/DocIdRedir.aspx?ID=7CK2SQNXSDD2-303939665-23397</Url>
      <Description>7CK2SQNXSDD2-303939665-23397</Description>
    </_dlc_DocIdUrl>
    <TaxCatchAll xmlns="2e95901f-a723-4905-b3f2-6989ccbac2c8" xsi:nil="true"/>
    <lcf76f155ced4ddcb4097134ff3c332f xmlns="5e39ea39-3f21-4e40-bcaa-806aa1e92b5b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3979FF5588F42BCA954E54FE8D8D0" ma:contentTypeVersion="20" ma:contentTypeDescription="Create a new document." ma:contentTypeScope="" ma:versionID="f5ef2932eb8d95f509e3f73232bdff4c">
  <xsd:schema xmlns:xsd="http://www.w3.org/2001/XMLSchema" xmlns:xs="http://www.w3.org/2001/XMLSchema" xmlns:p="http://schemas.microsoft.com/office/2006/metadata/properties" xmlns:ns1="http://schemas.microsoft.com/sharepoint/v3" xmlns:ns2="2e95901f-a723-4905-b3f2-6989ccbac2c8" xmlns:ns3="5e39ea39-3f21-4e40-bcaa-806aa1e92b5b" xmlns:ns4="http://schemas.microsoft.com/sharepoint/v4" targetNamespace="http://schemas.microsoft.com/office/2006/metadata/properties" ma:root="true" ma:fieldsID="394a1c8bbecbfe50e39b729c4356b083" ns1:_="" ns2:_="" ns3:_="" ns4:_="">
    <xsd:import namespace="http://schemas.microsoft.com/sharepoint/v3"/>
    <xsd:import namespace="2e95901f-a723-4905-b3f2-6989ccbac2c8"/>
    <xsd:import namespace="5e39ea39-3f21-4e40-bcaa-806aa1e92b5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1:PublishingStartDate" minOccurs="0"/>
                <xsd:element ref="ns1:PublishingExpiration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5901f-a723-4905-b3f2-6989ccbac2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271505-e103-44d9-a85f-ae4b19ce6bb1}" ma:internalName="TaxCatchAll" ma:showField="CatchAllData" ma:web="2e95901f-a723-4905-b3f2-6989ccbac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9ea39-3f21-4e40-bcaa-806aa1e92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3c75970-4b09-43e9-883a-9844b639e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C92C12-610B-42C2-BAA0-A29251A0E54D}">
  <ds:schemaRefs>
    <ds:schemaRef ds:uri="http://schemas.microsoft.com/office/2006/metadata/properties"/>
    <ds:schemaRef ds:uri="http://schemas.microsoft.com/office/infopath/2007/PartnerControls"/>
    <ds:schemaRef ds:uri="2e95901f-a723-4905-b3f2-6989ccbac2c8"/>
    <ds:schemaRef ds:uri="5e39ea39-3f21-4e40-bcaa-806aa1e92b5b"/>
    <ds:schemaRef ds:uri="http://schemas.microsoft.com/sharepoint/v3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8570B8DD-B725-4FB4-B46C-4B88A4D8F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95901f-a723-4905-b3f2-6989ccbac2c8"/>
    <ds:schemaRef ds:uri="5e39ea39-3f21-4e40-bcaa-806aa1e92b5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BF765C-E36D-495F-B550-29BF21A578C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DAA03A1-AC3D-47F3-86E3-66C6A6DEAC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7712</TotalTime>
  <Words>687</Words>
  <Application>Microsoft Office PowerPoint</Application>
  <PresentationFormat>On-screen Show (16:9)</PresentationFormat>
  <Paragraphs>130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Avel Template 2021</vt:lpstr>
      <vt:lpstr>PowerPoint Presentation</vt:lpstr>
      <vt:lpstr>Review</vt:lpstr>
      <vt:lpstr>Anaphylaxis</vt:lpstr>
      <vt:lpstr>Triggers</vt:lpstr>
      <vt:lpstr>Epinephrine</vt:lpstr>
      <vt:lpstr>When To Give The EpiPen…</vt:lpstr>
      <vt:lpstr>Where Do I Give The EpiPen?</vt:lpstr>
      <vt:lpstr>Video</vt:lpstr>
      <vt:lpstr>Blood Borne Pathogens</vt:lpstr>
      <vt:lpstr>AED (Automatic External Defibrillator)</vt:lpstr>
      <vt:lpstr>Seizures</vt:lpstr>
      <vt:lpstr> </vt:lpstr>
      <vt:lpstr>Seizure First Aid: After Care </vt:lpstr>
      <vt:lpstr>Head Bumps</vt:lpstr>
      <vt:lpstr>Low Blood Sugar</vt:lpstr>
      <vt:lpstr>High Blood Sugar</vt:lpstr>
      <vt:lpstr>What Is Asthma?</vt:lpstr>
      <vt:lpstr>Common Asthma Triggers</vt:lpstr>
      <vt:lpstr>Symptoms Of Asthma</vt:lpstr>
      <vt:lpstr>LICE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</dc:creator>
  <cp:lastModifiedBy>Amanda Allison</cp:lastModifiedBy>
  <cp:revision>183</cp:revision>
  <cp:lastPrinted>2023-09-19T12:28:30Z</cp:lastPrinted>
  <dcterms:modified xsi:type="dcterms:W3CDTF">2025-01-20T15:27:48Z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0x0101006843979FF5588F42BCA954E54FE8D8D0</vt:lpwstr>
  </property>
  <property fmtid="{D5CDD505-2E9C-101B-9397-08002B2CF9AE}" pid="3" name="_dlc_DocIdItemGuid">
    <vt:lpwstr>32855c23-4f30-4823-854a-2e102fe569bc</vt:lpwstr>
  </property>
  <property fmtid="{D5CDD505-2E9C-101B-9397-08002B2CF9AE}" pid="4" name="MediaServiceImageTags">
    <vt:lpwstr/>
  </property>
</Properties>
</file>